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474" r:id="rId3"/>
    <p:sldId id="476" r:id="rId4"/>
    <p:sldId id="470" r:id="rId5"/>
    <p:sldId id="477" r:id="rId6"/>
    <p:sldId id="478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47" autoAdjust="0"/>
    <p:restoredTop sz="95872" autoAdjust="0"/>
  </p:normalViewPr>
  <p:slideViewPr>
    <p:cSldViewPr snapToGrid="0">
      <p:cViewPr varScale="1">
        <p:scale>
          <a:sx n="108" d="100"/>
          <a:sy n="108" d="100"/>
        </p:scale>
        <p:origin x="-672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D96FB-ED71-4258-B02A-2D90C958AC28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BEDDB-D105-4A5B-AB20-C841ABAD15B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0299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5DC006-A7C3-4FF0-9DF0-84B67D0B802C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0696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47F276D-9B90-59F0-8FBB-EBDB96428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301C4375-7967-6449-21BC-A29A1E40962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99C6E73B-B3F5-91EB-E121-BA8B848D66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ерхний колонтитул 4">
            <a:extLst>
              <a:ext uri="{FF2B5EF4-FFF2-40B4-BE49-F238E27FC236}">
                <a16:creationId xmlns:a16="http://schemas.microsoft.com/office/drawing/2014/main" xmlns="" id="{C994B04C-3250-A1BB-A777-0A97E68E51C1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9586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3CFA02-282C-F195-578E-04A9CC977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xmlns="" id="{F3D3196C-C35A-8CBD-AABE-0704D873E2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xmlns="" id="{747FBE0F-14AF-8EEB-113D-1E33F3F72A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ерхний колонтитул 4">
            <a:extLst>
              <a:ext uri="{FF2B5EF4-FFF2-40B4-BE49-F238E27FC236}">
                <a16:creationId xmlns:a16="http://schemas.microsoft.com/office/drawing/2014/main" xmlns="" id="{A296C8DB-A4F3-CA20-7D55-72B1FDAFE38B}"/>
              </a:ext>
            </a:extLst>
          </p:cNvPr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1053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24494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201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9303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9465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432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87106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285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338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184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9985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5939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64961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FCBCD-2BC3-4812-A838-109F7E9D68C7}" type="datetimeFigureOut">
              <a:rPr lang="ru-RU" smtClean="0"/>
              <a:pPr/>
              <a:t>31.01.2025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1D1E1-5041-44D2-A6DF-F6EE737FC2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9062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0"/>
            <a:ext cx="12192000" cy="126440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Shape 10255"/>
          <p:cNvSpPr/>
          <p:nvPr/>
        </p:nvSpPr>
        <p:spPr>
          <a:xfrm>
            <a:off x="1055343" y="2517251"/>
            <a:ext cx="10189464" cy="136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algn="ctr">
              <a:defRPr/>
            </a:pPr>
            <a:r>
              <a:rPr lang="ru-RU" sz="2800" b="1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ЖАНГЕЛДИН АУДАНЫНЫҢ БІЛІМ БЕРУ ҰЙЫМДАРЫНДА «БИЗНЕС-ӘМИЯН» БАҒДАРЛАМАСЫНЫҢ ОРЫНДАЛУЫ</a:t>
            </a:r>
            <a:endParaRPr lang="en-US" altLang="ru-RU" sz="2800" b="1" cap="all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r>
              <a:rPr lang="ru-RU" dirty="0">
                <a:solidFill>
                  <a:srgbClr val="002060"/>
                </a:solidFill>
              </a:rPr>
              <a:t>1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0524227" y="1966823"/>
            <a:ext cx="1441160" cy="672860"/>
          </a:xfrm>
          <a:prstGeom prst="roundRect">
            <a:avLst/>
          </a:prstGeom>
          <a:noFill/>
          <a:ln>
            <a:noFill/>
          </a:ln>
          <a:effectLst>
            <a:outerShdw blurRad="63500" sx="102000" sy="102000" algn="ctr" rotWithShape="0">
              <a:schemeClr val="accent1">
                <a:lumMod val="60000"/>
                <a:lumOff val="4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60585" y="1568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ҚОСТАНАЙ ОБЛЫСЫ ӘКІМДІГІНІҢ</a:t>
            </a:r>
            <a:r>
              <a:rPr lang="kk-KZ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БІЛІМ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БАСҚАРМАСЫНЫҢ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«ЖАНГЕЛДИН АУДАНЫНЫҢ БІЛІМ БӨЛІМІ» МЕМЛЕКЕТТІК МЕКЕМЕСІ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Прямоугольник 67"/>
          <p:cNvSpPr/>
          <p:nvPr/>
        </p:nvSpPr>
        <p:spPr>
          <a:xfrm>
            <a:off x="4404356" y="6221290"/>
            <a:ext cx="2922692" cy="416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Торғай,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2025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жыл</a:t>
            </a:r>
            <a:endParaRPr lang="ru-RU" b="1" dirty="0">
              <a:solidFill>
                <a:srgbClr val="FF000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8363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E54191E-F1AB-436E-FB1A-76CB69BB40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8828;p76">
            <a:extLst>
              <a:ext uri="{FF2B5EF4-FFF2-40B4-BE49-F238E27FC236}">
                <a16:creationId xmlns:a16="http://schemas.microsoft.com/office/drawing/2014/main" xmlns="" id="{E3D6E1F0-A44E-2290-3A00-162B9966D4B1}"/>
              </a:ext>
            </a:extLst>
          </p:cNvPr>
          <p:cNvSpPr/>
          <p:nvPr/>
        </p:nvSpPr>
        <p:spPr>
          <a:xfrm>
            <a:off x="736894" y="2440538"/>
            <a:ext cx="147858" cy="161501"/>
          </a:xfrm>
          <a:custGeom>
            <a:avLst/>
            <a:gdLst/>
            <a:ahLst/>
            <a:cxnLst/>
            <a:rect l="l" t="t" r="r" b="b"/>
            <a:pathLst>
              <a:path w="3403" h="3372" extrusionOk="0">
                <a:moveTo>
                  <a:pt x="1701" y="0"/>
                </a:moveTo>
                <a:cubicBezTo>
                  <a:pt x="788" y="0"/>
                  <a:pt x="0" y="756"/>
                  <a:pt x="0" y="1702"/>
                </a:cubicBezTo>
                <a:cubicBezTo>
                  <a:pt x="0" y="2615"/>
                  <a:pt x="788" y="3371"/>
                  <a:pt x="1701" y="3371"/>
                </a:cubicBezTo>
                <a:cubicBezTo>
                  <a:pt x="2646" y="3371"/>
                  <a:pt x="3403" y="2615"/>
                  <a:pt x="3403" y="1702"/>
                </a:cubicBezTo>
                <a:cubicBezTo>
                  <a:pt x="3403" y="756"/>
                  <a:pt x="2646" y="0"/>
                  <a:pt x="17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459B5851-6BF7-3EA1-B4DA-ED190576F94A}"/>
              </a:ext>
            </a:extLst>
          </p:cNvPr>
          <p:cNvSpPr/>
          <p:nvPr/>
        </p:nvSpPr>
        <p:spPr>
          <a:xfrm>
            <a:off x="229731" y="1051943"/>
            <a:ext cx="11729898" cy="166199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2025 ЖЫЛЫ АППАРАТТЫҚ-ПРОГРАММДЫҚ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КЕШЕНІ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ОРНАТЫЛДЫ</a:t>
            </a:r>
          </a:p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3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білім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беру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ұйымдарында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kk-KZ" sz="16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аудан орталығы</a:t>
            </a:r>
            <a:endParaRPr lang="kk-KZ" sz="1600" i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Ы.Алтынсарин (95)</a:t>
            </a:r>
            <a:endParaRPr lang="kk-KZ" sz="1600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Н.Г.Иванов </a:t>
            </a:r>
            <a:r>
              <a:rPr lang="kk-KZ" sz="1600" dirty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</a:t>
            </a: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13)</a:t>
            </a:r>
            <a:endParaRPr lang="kk-KZ" sz="1600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kk-KZ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Ш.Уалиханов (72)</a:t>
            </a:r>
            <a:endParaRPr lang="kk-KZ" sz="1600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1200150" lvl="2" indent="-285750"/>
            <a:endParaRPr lang="kk-KZ" sz="1600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0DAE6FB0-8CC1-3A15-DA6B-941DE53889F7}"/>
              </a:ext>
            </a:extLst>
          </p:cNvPr>
          <p:cNvSpPr/>
          <p:nvPr/>
        </p:nvSpPr>
        <p:spPr>
          <a:xfrm>
            <a:off x="2016153" y="3325470"/>
            <a:ext cx="7689162" cy="203467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АПК ОРНАТУ БОЙЫНША МЕМЛЕКЕТТІК САТЫП АЛУ ҮШІН ХАБАРЛАНДЫРУ БЕРІЛДІ</a:t>
            </a:r>
            <a:endParaRPr lang="ru-RU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23092" y="1"/>
            <a:ext cx="12192000" cy="9144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“ӘЛЕУМЕТТІК  ӘМИЯН” БАҒДАРЛАМАСЫ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034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6EE3356-CD08-AF95-B8A7-78FD3C721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8828;p76">
            <a:extLst>
              <a:ext uri="{FF2B5EF4-FFF2-40B4-BE49-F238E27FC236}">
                <a16:creationId xmlns:a16="http://schemas.microsoft.com/office/drawing/2014/main" xmlns="" id="{4CBF76F1-8BF1-4BB3-7380-0818F46B58E8}"/>
              </a:ext>
            </a:extLst>
          </p:cNvPr>
          <p:cNvSpPr/>
          <p:nvPr/>
        </p:nvSpPr>
        <p:spPr>
          <a:xfrm>
            <a:off x="736894" y="2440538"/>
            <a:ext cx="147858" cy="161501"/>
          </a:xfrm>
          <a:custGeom>
            <a:avLst/>
            <a:gdLst/>
            <a:ahLst/>
            <a:cxnLst/>
            <a:rect l="l" t="t" r="r" b="b"/>
            <a:pathLst>
              <a:path w="3403" h="3372" extrusionOk="0">
                <a:moveTo>
                  <a:pt x="1701" y="0"/>
                </a:moveTo>
                <a:cubicBezTo>
                  <a:pt x="788" y="0"/>
                  <a:pt x="0" y="756"/>
                  <a:pt x="0" y="1702"/>
                </a:cubicBezTo>
                <a:cubicBezTo>
                  <a:pt x="0" y="2615"/>
                  <a:pt x="788" y="3371"/>
                  <a:pt x="1701" y="3371"/>
                </a:cubicBezTo>
                <a:cubicBezTo>
                  <a:pt x="2646" y="3371"/>
                  <a:pt x="3403" y="2615"/>
                  <a:pt x="3403" y="1702"/>
                </a:cubicBezTo>
                <a:cubicBezTo>
                  <a:pt x="3403" y="756"/>
                  <a:pt x="2646" y="0"/>
                  <a:pt x="17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Shape 10255">
            <a:extLst>
              <a:ext uri="{FF2B5EF4-FFF2-40B4-BE49-F238E27FC236}">
                <a16:creationId xmlns:a16="http://schemas.microsoft.com/office/drawing/2014/main" xmlns="" id="{A63B05A0-90F5-1A3F-DD2C-2AC39BFFA900}"/>
              </a:ext>
            </a:extLst>
          </p:cNvPr>
          <p:cNvSpPr/>
          <p:nvPr/>
        </p:nvSpPr>
        <p:spPr>
          <a:xfrm>
            <a:off x="2113658" y="202773"/>
            <a:ext cx="7964683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algn="ctr" eaLnBrk="0" hangingPunct="0">
              <a:defRPr/>
            </a:pPr>
            <a:r>
              <a:rPr lang="kk-KZ" alt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ӘМИЯН</a:t>
            </a:r>
            <a:endParaRPr lang="ru-RU" alt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99563D20-A44A-35AC-A99F-3EA43B792028}"/>
              </a:ext>
            </a:extLst>
          </p:cNvPr>
          <p:cNvSpPr/>
          <p:nvPr/>
        </p:nvSpPr>
        <p:spPr>
          <a:xfrm>
            <a:off x="63374" y="1381390"/>
            <a:ext cx="12050162" cy="132343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АПК  2025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жылы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жоспарланған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3 білім беру ұйымдарында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Ы.Алтынсарин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атындағы жалпы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білім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беретін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мектебі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Н.Г.Иванов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атындағы жалпы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білім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беретін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мектебі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Ш.Уалиханов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атындағы Торғай жалпы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білім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беретін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мектебі</a:t>
            </a:r>
            <a:r>
              <a:rPr lang="ru-RU" sz="2000" b="1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</a:t>
            </a:r>
            <a:endParaRPr lang="ru-RU" sz="2000" b="1" i="1" dirty="0">
              <a:solidFill>
                <a:srgbClr val="002060"/>
              </a:solidFill>
              <a:effectLst/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EC5C065-D8B6-4346-53D1-CF312384BBB6}"/>
              </a:ext>
            </a:extLst>
          </p:cNvPr>
          <p:cNvSpPr/>
          <p:nvPr/>
        </p:nvSpPr>
        <p:spPr>
          <a:xfrm>
            <a:off x="1314834" y="3540419"/>
            <a:ext cx="9092449" cy="84251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3 150,0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</a:t>
            </a:r>
            <a:r>
              <a:rPr lang="ru-RU" sz="2000" b="1" i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тенге </a:t>
            </a:r>
            <a:r>
              <a:rPr lang="ru-RU" sz="2000" b="1" i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бөлінді</a:t>
            </a:r>
            <a:endParaRPr lang="ru-RU" sz="2000" b="1" i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B2F3769-39B4-093D-B150-C6184B42575C}"/>
              </a:ext>
            </a:extLst>
          </p:cNvPr>
          <p:cNvSpPr/>
          <p:nvPr/>
        </p:nvSpPr>
        <p:spPr>
          <a:xfrm>
            <a:off x="63374" y="4764456"/>
            <a:ext cx="12050162" cy="40011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АПК 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орнату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бойынша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жұмыстары жүргізілуде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23092" y="1"/>
            <a:ext cx="12192000" cy="9144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“ӘЛЕУМЕТТІК  ӘМИЯН” АҚПАРАТТЫҚ ЖҮЙЕ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7748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8828;p76"/>
          <p:cNvSpPr/>
          <p:nvPr/>
        </p:nvSpPr>
        <p:spPr>
          <a:xfrm>
            <a:off x="736894" y="2440538"/>
            <a:ext cx="147858" cy="161501"/>
          </a:xfrm>
          <a:custGeom>
            <a:avLst/>
            <a:gdLst/>
            <a:ahLst/>
            <a:cxnLst/>
            <a:rect l="l" t="t" r="r" b="b"/>
            <a:pathLst>
              <a:path w="3403" h="3372" extrusionOk="0">
                <a:moveTo>
                  <a:pt x="1701" y="0"/>
                </a:moveTo>
                <a:cubicBezTo>
                  <a:pt x="788" y="0"/>
                  <a:pt x="0" y="756"/>
                  <a:pt x="0" y="1702"/>
                </a:cubicBezTo>
                <a:cubicBezTo>
                  <a:pt x="0" y="2615"/>
                  <a:pt x="788" y="3371"/>
                  <a:pt x="1701" y="3371"/>
                </a:cubicBezTo>
                <a:cubicBezTo>
                  <a:pt x="2646" y="3371"/>
                  <a:pt x="3403" y="2615"/>
                  <a:pt x="3403" y="1702"/>
                </a:cubicBezTo>
                <a:cubicBezTo>
                  <a:pt x="3403" y="756"/>
                  <a:pt x="2646" y="0"/>
                  <a:pt x="17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822981"/>
            <a:ext cx="11947000" cy="8925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2025 ЖЫЛЫ БІЛІМ БЕРУ ҰЙЫМДАРЫНДА “БИЗНЕС ӘМИЯН” БАҒДАРЛАМАСЫ</a:t>
            </a:r>
            <a:endParaRPr lang="ru-RU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ru-RU" sz="20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мектептердің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19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мектептерінде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«</a:t>
            </a:r>
            <a:r>
              <a:rPr lang="ru-RU" sz="1600" dirty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Бизнес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әмиян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интеграциялық жүйе орнатылған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lang="ru-RU" sz="1600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( 1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негізгі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орта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мектебі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, «Сарысу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негізгі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орта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мектебі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» КММ) </a:t>
            </a:r>
            <a:r>
              <a:rPr lang="ru-RU" sz="1400" i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қоспағанда</a:t>
            </a:r>
            <a:r>
              <a:rPr lang="ru-RU" sz="1400" i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)</a:t>
            </a:r>
            <a:endParaRPr lang="kk-KZ" sz="1600" i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Shape 10255">
            <a:extLst>
              <a:ext uri="{FF2B5EF4-FFF2-40B4-BE49-F238E27FC236}">
                <a16:creationId xmlns:a16="http://schemas.microsoft.com/office/drawing/2014/main" xmlns="" id="{30018074-39FD-CA10-2D6C-5784863E627B}"/>
              </a:ext>
            </a:extLst>
          </p:cNvPr>
          <p:cNvSpPr/>
          <p:nvPr/>
        </p:nvSpPr>
        <p:spPr>
          <a:xfrm>
            <a:off x="2113658" y="202773"/>
            <a:ext cx="7964683" cy="500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>
            <a:spAutoFit/>
          </a:bodyPr>
          <a:lstStyle/>
          <a:p>
            <a:pPr algn="ctr" eaLnBrk="0" hangingPunct="0">
              <a:defRPr/>
            </a:pP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ӘМИЯН</a:t>
            </a:r>
            <a:endParaRPr lang="ru-RU" alt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A9CACEF-D152-5A91-B581-5A2BA48C9910}"/>
              </a:ext>
            </a:extLst>
          </p:cNvPr>
          <p:cNvSpPr/>
          <p:nvPr/>
        </p:nvSpPr>
        <p:spPr>
          <a:xfrm>
            <a:off x="2074984" y="1775395"/>
            <a:ext cx="8088923" cy="71387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«Бизнес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әмиян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интеграциялық жүйеге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18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қосылды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  </a:t>
            </a:r>
            <a:r>
              <a:rPr lang="ru-RU" sz="1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мектепте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қосымша арқылы 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БӘ </a:t>
            </a:r>
            <a:r>
              <a:rPr lang="ru-RU" sz="1600" b="1" dirty="0" err="1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жүргізілмейді</a:t>
            </a:r>
            <a:r>
              <a:rPr lang="ru-RU" sz="1600" b="1" dirty="0" smtClean="0">
                <a:solidFill>
                  <a:srgbClr val="002060"/>
                </a:solidFill>
                <a:latin typeface="Times New Roman" pitchFamily="18" charset="0"/>
                <a:ea typeface="Calibri" panose="020F0502020204030204" pitchFamily="34" charset="0"/>
                <a:cs typeface="Times New Roman" pitchFamily="18" charset="0"/>
              </a:rPr>
              <a:t> </a:t>
            </a:r>
            <a:endParaRPr lang="ru-RU" sz="1600" b="1" dirty="0">
              <a:solidFill>
                <a:srgbClr val="002060"/>
              </a:solidFill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C94211A9-878C-B21A-77F2-D88B96B2E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4103371"/>
              </p:ext>
            </p:extLst>
          </p:nvPr>
        </p:nvGraphicFramePr>
        <p:xfrm>
          <a:off x="360482" y="2620109"/>
          <a:ext cx="11544302" cy="4045294"/>
        </p:xfrm>
        <a:graphic>
          <a:graphicData uri="http://schemas.openxmlformats.org/drawingml/2006/table">
            <a:tbl>
              <a:tblPr>
                <a:tableStyleId>{1E171933-4619-4E11-9A3F-F7608DF75F80}</a:tableStyleId>
              </a:tblPr>
              <a:tblGrid>
                <a:gridCol w="463293">
                  <a:extLst>
                    <a:ext uri="{9D8B030D-6E8A-4147-A177-3AD203B41FA5}">
                      <a16:colId xmlns:a16="http://schemas.microsoft.com/office/drawing/2014/main" xmlns="" val="2974293295"/>
                    </a:ext>
                  </a:extLst>
                </a:gridCol>
                <a:gridCol w="4785717">
                  <a:extLst>
                    <a:ext uri="{9D8B030D-6E8A-4147-A177-3AD203B41FA5}">
                      <a16:colId xmlns:a16="http://schemas.microsoft.com/office/drawing/2014/main" xmlns="" val="97950195"/>
                    </a:ext>
                  </a:extLst>
                </a:gridCol>
                <a:gridCol w="861646"/>
                <a:gridCol w="694593">
                  <a:extLst>
                    <a:ext uri="{9D8B030D-6E8A-4147-A177-3AD203B41FA5}">
                      <a16:colId xmlns:a16="http://schemas.microsoft.com/office/drawing/2014/main" xmlns="" val="3433124981"/>
                    </a:ext>
                  </a:extLst>
                </a:gridCol>
                <a:gridCol w="562707"/>
                <a:gridCol w="1354016">
                  <a:extLst>
                    <a:ext uri="{9D8B030D-6E8A-4147-A177-3AD203B41FA5}">
                      <a16:colId xmlns:a16="http://schemas.microsoft.com/office/drawing/2014/main" xmlns="" val="1829205716"/>
                    </a:ext>
                  </a:extLst>
                </a:gridCol>
                <a:gridCol w="1415561">
                  <a:extLst>
                    <a:ext uri="{9D8B030D-6E8A-4147-A177-3AD203B41FA5}">
                      <a16:colId xmlns:a16="http://schemas.microsoft.com/office/drawing/2014/main" xmlns="" val="3508958815"/>
                    </a:ext>
                  </a:extLst>
                </a:gridCol>
                <a:gridCol w="1406769">
                  <a:extLst>
                    <a:ext uri="{9D8B030D-6E8A-4147-A177-3AD203B41FA5}">
                      <a16:colId xmlns:a16="http://schemas.microsoft.com/office/drawing/2014/main" xmlns="" val="1725777449"/>
                    </a:ext>
                  </a:extLst>
                </a:gridCol>
              </a:tblGrid>
              <a:tr h="636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Мектептер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БӘ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5-11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сынып </a:t>
                      </a:r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Әлеуметтік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осал </a:t>
                      </a:r>
                      <a:endParaRPr lang="kk-KZ" sz="1100" b="1" u="none" strike="noStrike" baseline="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 rtl="0" fontAlgn="ctr"/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санаттағы 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балалар саны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БӘ орнатылған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БӘ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орнатылмаған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597317413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Ы.Алтынсарин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                    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u="none" strike="noStrike" kern="12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931226540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Н.Г.Иванов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523245722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Ш.Уалиханов </a:t>
                      </a:r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350211104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К.Топаев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001077376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Каратүбек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524161758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Жангелдин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беретін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508866339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К.Жармаганбетов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165487022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М.Дулатов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058692508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А.Байтұрсынов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4099877796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Албарбогет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172694869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Аманкелды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520228921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А.Қонқабаев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488072296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С.Мауленов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312511590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К.Кайдосов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601083200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Ғ.Қайырбеков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618641650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Шұбалаң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57976307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А.Нұрманов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968928233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Сарысу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2866128358"/>
                  </a:ext>
                </a:extLst>
              </a:tr>
              <a:tr h="165962"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Барлығы:</a:t>
                      </a:r>
                      <a:endParaRPr lang="ru-RU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376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17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3800765477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3092" y="1"/>
            <a:ext cx="12192000" cy="72096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“БИЗНЕС  ӘМИЯН” АҚПАРАТТЫҚ ЖҮЙЕСІ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0507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12192000" cy="9144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БЕЛСЕНДІ ВАУЧЕРЛЕР ТУРАЛЫ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C94211A9-878C-B21A-77F2-D88B96B2E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4103371"/>
              </p:ext>
            </p:extLst>
          </p:nvPr>
        </p:nvGraphicFramePr>
        <p:xfrm>
          <a:off x="1046284" y="1090253"/>
          <a:ext cx="9996853" cy="5475206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614673">
                  <a:extLst>
                    <a:ext uri="{9D8B030D-6E8A-4147-A177-3AD203B41FA5}">
                      <a16:colId xmlns:a16="http://schemas.microsoft.com/office/drawing/2014/main" xmlns="" val="2974293295"/>
                    </a:ext>
                  </a:extLst>
                </a:gridCol>
                <a:gridCol w="3696028">
                  <a:extLst>
                    <a:ext uri="{9D8B030D-6E8A-4147-A177-3AD203B41FA5}">
                      <a16:colId xmlns:a16="http://schemas.microsoft.com/office/drawing/2014/main" xmlns="" val="97950195"/>
                    </a:ext>
                  </a:extLst>
                </a:gridCol>
                <a:gridCol w="481664"/>
                <a:gridCol w="1146119">
                  <a:extLst>
                    <a:ext uri="{9D8B030D-6E8A-4147-A177-3AD203B41FA5}">
                      <a16:colId xmlns:a16="http://schemas.microsoft.com/office/drawing/2014/main" xmlns="" val="1829205716"/>
                    </a:ext>
                  </a:extLst>
                </a:gridCol>
                <a:gridCol w="382578">
                  <a:extLst>
                    <a:ext uri="{9D8B030D-6E8A-4147-A177-3AD203B41FA5}">
                      <a16:colId xmlns:a16="http://schemas.microsoft.com/office/drawing/2014/main" xmlns="" val="3508958815"/>
                    </a:ext>
                  </a:extLst>
                </a:gridCol>
                <a:gridCol w="44450"/>
                <a:gridCol w="1680882"/>
                <a:gridCol w="44450"/>
                <a:gridCol w="1906009">
                  <a:extLst>
                    <a:ext uri="{9D8B030D-6E8A-4147-A177-3AD203B41FA5}">
                      <a16:colId xmlns:a16="http://schemas.microsoft.com/office/drawing/2014/main" xmlns="" val="1725777449"/>
                    </a:ext>
                  </a:extLst>
                </a:gridCol>
              </a:tblGrid>
              <a:tr h="86735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Барлық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білім беру ұйымдары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Барлық       белсендірілген</a:t>
                      </a:r>
                      <a:r>
                        <a:rPr lang="kk-KZ" sz="11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ваучерлер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Белсенді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емес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Артық  ваучерлер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extLst>
                  <a:ext uri="{0D108BD9-81ED-4DB2-BD59-A6C34878D82A}">
                    <a16:rowId xmlns:a16="http://schemas.microsoft.com/office/drawing/2014/main" xmlns="" val="1597317413"/>
                  </a:ext>
                </a:extLst>
              </a:tr>
              <a:tr h="346931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Ы.Алтынсарин атындағы жалпы білім беретін 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мектебі                    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31226540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Н.Г.Иванов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23245722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Ш.Уалиханов атындағы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50211104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К.Топаев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01077376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Каратүбек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24161758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Жангелдин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беретін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08866339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К.Жармаганбетов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65487022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М.Дулатов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58692508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А.Байтұрсынов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99877796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Албарбогет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72694869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Аманкелды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20228921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А.Қонқабаев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88072296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С.Мауленов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12511590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К.Кайдосов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01083200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Ғ.Қайырбеков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18641650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Шұбалаң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7976307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А.Нұрманов атындағы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68928233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Сарысу 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66128358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Барлығы:</a:t>
                      </a:r>
                      <a:endParaRPr lang="ru-RU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245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00765477"/>
                  </a:ext>
                </a:extLst>
              </a:tr>
              <a:tr h="224259"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7A7C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2996665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092" y="1"/>
            <a:ext cx="12192000" cy="914400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ҰБДҚ БАЗАСЫНЫҢ ТОЛТЫРЫЛУЫ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xmlns="" id="{C94211A9-878C-B21A-77F2-D88B96B2E1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04103371"/>
              </p:ext>
            </p:extLst>
          </p:nvPr>
        </p:nvGraphicFramePr>
        <p:xfrm>
          <a:off x="422030" y="1134207"/>
          <a:ext cx="10102362" cy="5159089"/>
        </p:xfrm>
        <a:graphic>
          <a:graphicData uri="http://schemas.openxmlformats.org/drawingml/2006/table">
            <a:tbl>
              <a:tblPr>
                <a:tableStyleId>{9DCAF9ED-07DC-4A11-8D7F-57B35C25682E}</a:tableStyleId>
              </a:tblPr>
              <a:tblGrid>
                <a:gridCol w="491094">
                  <a:extLst>
                    <a:ext uri="{9D8B030D-6E8A-4147-A177-3AD203B41FA5}">
                      <a16:colId xmlns:a16="http://schemas.microsoft.com/office/drawing/2014/main" xmlns="" val="2974293295"/>
                    </a:ext>
                  </a:extLst>
                </a:gridCol>
                <a:gridCol w="50458"/>
                <a:gridCol w="3879373">
                  <a:extLst>
                    <a:ext uri="{9D8B030D-6E8A-4147-A177-3AD203B41FA5}">
                      <a16:colId xmlns:a16="http://schemas.microsoft.com/office/drawing/2014/main" xmlns="" val="97950195"/>
                    </a:ext>
                  </a:extLst>
                </a:gridCol>
                <a:gridCol w="390715"/>
                <a:gridCol w="937333">
                  <a:extLst>
                    <a:ext uri="{9D8B030D-6E8A-4147-A177-3AD203B41FA5}">
                      <a16:colId xmlns:a16="http://schemas.microsoft.com/office/drawing/2014/main" xmlns="" val="1829205716"/>
                    </a:ext>
                  </a:extLst>
                </a:gridCol>
                <a:gridCol w="593643">
                  <a:extLst>
                    <a:ext uri="{9D8B030D-6E8A-4147-A177-3AD203B41FA5}">
                      <a16:colId xmlns:a16="http://schemas.microsoft.com/office/drawing/2014/main" xmlns="" val="3508958815"/>
                    </a:ext>
                  </a:extLst>
                </a:gridCol>
                <a:gridCol w="1527811"/>
                <a:gridCol w="332033"/>
                <a:gridCol w="1899902">
                  <a:extLst>
                    <a:ext uri="{9D8B030D-6E8A-4147-A177-3AD203B41FA5}">
                      <a16:colId xmlns:a16="http://schemas.microsoft.com/office/drawing/2014/main" xmlns="" val="1725777449"/>
                    </a:ext>
                  </a:extLst>
                </a:gridCol>
              </a:tblGrid>
              <a:tr h="732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1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п/п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Барлық</a:t>
                      </a:r>
                      <a:r>
                        <a:rPr lang="kk-KZ" sz="1100" b="1" u="none" strike="noStrike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білім беру ұйымдары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kk-KZ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kk-KZ" sz="11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Саны              </a:t>
                      </a:r>
                      <a:endParaRPr lang="ru-RU" sz="11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Тегін </a:t>
                      </a:r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ыстық тамақ берілуі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k-KZ" sz="1100" b="1" u="none" strike="noStrike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Тегін буфеттік жүйеде тамақ берілуі</a:t>
                      </a:r>
                      <a:endParaRPr lang="ru-RU" sz="11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extLst>
                  <a:ext uri="{0D108BD9-81ED-4DB2-BD59-A6C34878D82A}">
                    <a16:rowId xmlns:a16="http://schemas.microsoft.com/office/drawing/2014/main" xmlns="" val="1597317413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Ы.Алтынсарин атындағы жалпы білім беретін мектебі                    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x-none" sz="1100" u="none" strike="noStrike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931226540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Н.Г.Иванов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523245722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Ш.Уалиханов атындағы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50211104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К.Топаев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01077376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Каратүбек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24161758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Жангелдин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атындағы жалпы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білім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беретін</a:t>
                      </a:r>
                      <a:r>
                        <a:rPr lang="ru-RU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u="none" strike="noStrike" kern="1200" baseline="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08866339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К.Жармаганбетов</a:t>
                      </a:r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165487022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М.Дулатов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58692508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А.Байтұрсынов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099877796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Албарбогет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72694869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Аманкелды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20228921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А.Қонқабаев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88072296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С.Мауленов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312511590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К.Кайдосов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01083200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Ғ.Қайырбеков атындағы жалпы білім беретін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618641650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Шұбалаң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57976307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А.Нұрманов атындағы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kern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68928233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r>
                        <a:rPr lang="x-none" sz="11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k-KZ" sz="1100" u="none" strike="noStrike" kern="12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Сарысу  негізгі орта мектебі</a:t>
                      </a:r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u="none" strike="noStrike" kern="12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66128358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18</a:t>
                      </a:r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100" b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</a:t>
                      </a:r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800765477"/>
                  </a:ext>
                </a:extLst>
              </a:tr>
              <a:tr h="221307"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x-none" sz="11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599" marR="8599" marT="8599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C9C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B9B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x-none" sz="1100" b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2996665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2249</TotalTime>
  <Words>805</Words>
  <Application>Microsoft Macintosh PowerPoint</Application>
  <PresentationFormat>Произвольный</PresentationFormat>
  <Paragraphs>311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113</cp:revision>
  <cp:lastPrinted>2025-01-23T09:39:21Z</cp:lastPrinted>
  <dcterms:created xsi:type="dcterms:W3CDTF">2024-07-22T09:41:37Z</dcterms:created>
  <dcterms:modified xsi:type="dcterms:W3CDTF">2025-01-31T13:43:19Z</dcterms:modified>
</cp:coreProperties>
</file>